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Heebo Light" pitchFamily="2" charset="-79"/>
      <p:regular r:id="rId12"/>
    </p:embeddedFont>
    <p:embeddedFont>
      <p:font typeface="Microsoft New Tai Lue" panose="020B0502040204020203" pitchFamily="34" charset="0"/>
      <p:regular r:id="rId13"/>
      <p:bold r:id="rId14"/>
    </p:embeddedFont>
    <p:embeddedFont>
      <p:font typeface="Microsoft Tai Le" panose="020B0502040204020203" pitchFamily="34" charset="0"/>
      <p:regular r:id="rId15"/>
      <p:bold r:id="rId16"/>
    </p:embeddedFont>
    <p:embeddedFont>
      <p:font typeface="Microsoft YaHei" panose="020B0503020204020204" pitchFamily="34" charset="-122"/>
      <p:regular r:id="rId17"/>
      <p:bold r:id="rId18"/>
    </p:embeddedFont>
    <p:embeddedFont>
      <p:font typeface="Montserrat" panose="00000500000000000000" pitchFamily="2"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6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Multi-Agent Maze Solver provides a valuable framework for understanding and solving complex multi-agent pathfinding problems.
The A* Search Algorithm offers a powerful and efficient solution for finding optimal paths in challenging environments.
Future research should focus on exploring advanced AI techniques and developing more sophisticated agents to tackle increasingly complex scenarios.
The presentation will conclude by providing the code for the program, which implements the key concepts discussed throughout the talk.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55438"/>
            <a:ext cx="693420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Multi-Agent Maze Solver</a:t>
            </a:r>
            <a:endParaRPr lang="en-US" sz="4450" dirty="0"/>
          </a:p>
        </p:txBody>
      </p:sp>
      <p:sp>
        <p:nvSpPr>
          <p:cNvPr id="4" name="Text 1"/>
          <p:cNvSpPr/>
          <p:nvPr/>
        </p:nvSpPr>
        <p:spPr>
          <a:xfrm>
            <a:off x="793790" y="360437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     </a:t>
            </a:r>
            <a:r>
              <a:rPr lang="en-US" sz="1750" dirty="0">
                <a:solidFill>
                  <a:srgbClr val="FFFFFF"/>
                </a:solidFill>
                <a:latin typeface="Heebo Light" pitchFamily="34" charset="0"/>
                <a:ea typeface="Heebo Light" pitchFamily="34" charset="-122"/>
                <a:cs typeface="Heebo Light" pitchFamily="34" charset="-120"/>
              </a:rPr>
              <a:t> Adith Anish, Adithyan S Nair, Mohamed Hani, Sravan Chandrakanth</a:t>
            </a:r>
            <a:endParaRPr lang="en-US" sz="1750" dirty="0"/>
          </a:p>
        </p:txBody>
      </p:sp>
      <p:sp>
        <p:nvSpPr>
          <p:cNvPr id="5" name="Text 2"/>
          <p:cNvSpPr/>
          <p:nvPr/>
        </p:nvSpPr>
        <p:spPr>
          <a:xfrm>
            <a:off x="793790" y="422243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will introduce a multi-agent maze solver that utilizes the conflict based search using A\* search algorithm and to navigate a grid-based maze. The project involves the development of an interactive user interface for designing mazes and adding agents dynamically.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1239917" y="738782"/>
            <a:ext cx="5391150" cy="673894"/>
          </a:xfrm>
          <a:prstGeom prst="rect">
            <a:avLst/>
          </a:prstGeom>
          <a:noFill/>
          <a:ln/>
        </p:spPr>
        <p:txBody>
          <a:bodyPr wrap="none" lIns="0" tIns="0" rIns="0" bIns="0" rtlCol="0" anchor="t"/>
          <a:lstStyle/>
          <a:p>
            <a:pPr marL="0" indent="0">
              <a:lnSpc>
                <a:spcPts val="5300"/>
              </a:lnSpc>
              <a:buNone/>
            </a:pPr>
            <a:r>
              <a:rPr lang="en-US" sz="4200" dirty="0">
                <a:solidFill>
                  <a:srgbClr val="F2F0F4"/>
                </a:solidFill>
                <a:latin typeface="Montserrat" pitchFamily="34" charset="0"/>
                <a:ea typeface="Montserrat" pitchFamily="34" charset="-122"/>
                <a:cs typeface="Montserrat" pitchFamily="34" charset="-120"/>
              </a:rPr>
              <a:t>Project Objectives</a:t>
            </a:r>
            <a:endParaRPr lang="en-US" sz="4200" dirty="0"/>
          </a:p>
        </p:txBody>
      </p:sp>
      <p:sp>
        <p:nvSpPr>
          <p:cNvPr id="4" name="Shape 1"/>
          <p:cNvSpPr/>
          <p:nvPr/>
        </p:nvSpPr>
        <p:spPr>
          <a:xfrm>
            <a:off x="663476" y="2223730"/>
            <a:ext cx="485180" cy="485180"/>
          </a:xfrm>
          <a:prstGeom prst="roundRect">
            <a:avLst>
              <a:gd name="adj" fmla="val 18668"/>
            </a:avLst>
          </a:prstGeom>
          <a:solidFill>
            <a:srgbClr val="31136C"/>
          </a:solidFill>
          <a:ln w="7620">
            <a:solidFill>
              <a:srgbClr val="4A2C85"/>
            </a:solidFill>
            <a:prstDash val="solid"/>
          </a:ln>
        </p:spPr>
      </p:sp>
      <p:sp>
        <p:nvSpPr>
          <p:cNvPr id="5" name="Text 2"/>
          <p:cNvSpPr/>
          <p:nvPr/>
        </p:nvSpPr>
        <p:spPr>
          <a:xfrm>
            <a:off x="880468" y="2385417"/>
            <a:ext cx="116800" cy="323493"/>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365648" y="2371963"/>
            <a:ext cx="5543788" cy="336947"/>
          </a:xfrm>
          <a:prstGeom prst="rect">
            <a:avLst/>
          </a:prstGeom>
          <a:noFill/>
          <a:ln/>
        </p:spPr>
        <p:txBody>
          <a:bodyPr wrap="non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Understanding Multi-Agent Maze Solvers</a:t>
            </a:r>
            <a:endParaRPr lang="en-US" sz="2100" dirty="0"/>
          </a:p>
        </p:txBody>
      </p:sp>
      <p:sp>
        <p:nvSpPr>
          <p:cNvPr id="7" name="Text 4"/>
          <p:cNvSpPr/>
          <p:nvPr/>
        </p:nvSpPr>
        <p:spPr>
          <a:xfrm>
            <a:off x="1365648" y="2978349"/>
            <a:ext cx="5751909" cy="689848"/>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Gain a comprehensive understanding of multi-agent maze solvers and their complexities.</a:t>
            </a:r>
            <a:endParaRPr lang="en-US" sz="1650" dirty="0"/>
          </a:p>
        </p:txBody>
      </p:sp>
      <p:sp>
        <p:nvSpPr>
          <p:cNvPr id="8" name="Shape 5"/>
          <p:cNvSpPr/>
          <p:nvPr/>
        </p:nvSpPr>
        <p:spPr>
          <a:xfrm>
            <a:off x="7423011" y="2385417"/>
            <a:ext cx="485180" cy="485180"/>
          </a:xfrm>
          <a:prstGeom prst="roundRect">
            <a:avLst>
              <a:gd name="adj" fmla="val 18668"/>
            </a:avLst>
          </a:prstGeom>
          <a:solidFill>
            <a:srgbClr val="31136C"/>
          </a:solidFill>
          <a:ln w="7620">
            <a:solidFill>
              <a:srgbClr val="4A2C85"/>
            </a:solidFill>
            <a:prstDash val="solid"/>
          </a:ln>
        </p:spPr>
      </p:sp>
      <p:sp>
        <p:nvSpPr>
          <p:cNvPr id="9" name="Text 6"/>
          <p:cNvSpPr/>
          <p:nvPr/>
        </p:nvSpPr>
        <p:spPr>
          <a:xfrm>
            <a:off x="7514630" y="2547163"/>
            <a:ext cx="183713" cy="323493"/>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8123873" y="2340888"/>
            <a:ext cx="5751909" cy="673894"/>
          </a:xfrm>
          <a:prstGeom prst="rect">
            <a:avLst/>
          </a:prstGeom>
          <a:noFill/>
          <a:ln/>
        </p:spPr>
        <p:txBody>
          <a:bodyPr wrap="squar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Implementing Conflict based Search Algorithm</a:t>
            </a:r>
            <a:endParaRPr lang="en-US" sz="2100" dirty="0"/>
          </a:p>
        </p:txBody>
      </p:sp>
      <p:sp>
        <p:nvSpPr>
          <p:cNvPr id="11" name="Text 8"/>
          <p:cNvSpPr/>
          <p:nvPr/>
        </p:nvSpPr>
        <p:spPr>
          <a:xfrm>
            <a:off x="8123872" y="3022283"/>
            <a:ext cx="5751909" cy="689848"/>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Develop an agent that can navigate the maze using the Conflict based search algorithm.</a:t>
            </a:r>
            <a:endParaRPr lang="en-US" sz="1650" dirty="0"/>
          </a:p>
        </p:txBody>
      </p:sp>
      <p:sp>
        <p:nvSpPr>
          <p:cNvPr id="12" name="Shape 9"/>
          <p:cNvSpPr/>
          <p:nvPr/>
        </p:nvSpPr>
        <p:spPr>
          <a:xfrm>
            <a:off x="696278" y="4451151"/>
            <a:ext cx="485180" cy="485180"/>
          </a:xfrm>
          <a:prstGeom prst="roundRect">
            <a:avLst>
              <a:gd name="adj" fmla="val 18668"/>
            </a:avLst>
          </a:prstGeom>
          <a:solidFill>
            <a:srgbClr val="31136C"/>
          </a:solidFill>
          <a:ln w="7620">
            <a:solidFill>
              <a:srgbClr val="4A2C85"/>
            </a:solidFill>
            <a:prstDash val="solid"/>
          </a:ln>
        </p:spPr>
      </p:sp>
      <p:sp>
        <p:nvSpPr>
          <p:cNvPr id="13" name="Text 10"/>
          <p:cNvSpPr/>
          <p:nvPr/>
        </p:nvSpPr>
        <p:spPr>
          <a:xfrm>
            <a:off x="847666" y="4531995"/>
            <a:ext cx="182404" cy="323493"/>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4" name="Text 11"/>
          <p:cNvSpPr/>
          <p:nvPr/>
        </p:nvSpPr>
        <p:spPr>
          <a:xfrm>
            <a:off x="1455539" y="4531995"/>
            <a:ext cx="3381494" cy="336947"/>
          </a:xfrm>
          <a:prstGeom prst="rect">
            <a:avLst/>
          </a:prstGeom>
          <a:noFill/>
          <a:ln/>
        </p:spPr>
        <p:txBody>
          <a:bodyPr wrap="non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Interactive User Interface</a:t>
            </a:r>
            <a:endParaRPr lang="en-US" sz="2100" dirty="0"/>
          </a:p>
        </p:txBody>
      </p:sp>
      <p:sp>
        <p:nvSpPr>
          <p:cNvPr id="15" name="Text 12"/>
          <p:cNvSpPr/>
          <p:nvPr/>
        </p:nvSpPr>
        <p:spPr>
          <a:xfrm>
            <a:off x="1455539" y="4948356"/>
            <a:ext cx="5751909" cy="689848"/>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Create an interactive user interface for designing and manipulating mazes.</a:t>
            </a:r>
            <a:endParaRPr lang="en-US" sz="1650" dirty="0"/>
          </a:p>
        </p:txBody>
      </p:sp>
      <p:sp>
        <p:nvSpPr>
          <p:cNvPr id="16" name="Shape 13"/>
          <p:cNvSpPr/>
          <p:nvPr/>
        </p:nvSpPr>
        <p:spPr>
          <a:xfrm>
            <a:off x="7455753" y="4531995"/>
            <a:ext cx="485180" cy="485180"/>
          </a:xfrm>
          <a:prstGeom prst="roundRect">
            <a:avLst>
              <a:gd name="adj" fmla="val 18668"/>
            </a:avLst>
          </a:prstGeom>
          <a:solidFill>
            <a:srgbClr val="31136C"/>
          </a:solidFill>
          <a:ln w="7620">
            <a:solidFill>
              <a:srgbClr val="4A2C85"/>
            </a:solidFill>
            <a:prstDash val="solid"/>
          </a:ln>
        </p:spPr>
      </p:sp>
      <p:sp>
        <p:nvSpPr>
          <p:cNvPr id="17" name="Text 14"/>
          <p:cNvSpPr/>
          <p:nvPr/>
        </p:nvSpPr>
        <p:spPr>
          <a:xfrm>
            <a:off x="7591425" y="4624863"/>
            <a:ext cx="213836" cy="323493"/>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4</a:t>
            </a:r>
            <a:endParaRPr lang="en-US" sz="2500" dirty="0"/>
          </a:p>
        </p:txBody>
      </p:sp>
      <p:sp>
        <p:nvSpPr>
          <p:cNvPr id="18" name="Text 15"/>
          <p:cNvSpPr/>
          <p:nvPr/>
        </p:nvSpPr>
        <p:spPr>
          <a:xfrm>
            <a:off x="8123872" y="4680228"/>
            <a:ext cx="3351848" cy="336947"/>
          </a:xfrm>
          <a:prstGeom prst="rect">
            <a:avLst/>
          </a:prstGeom>
          <a:noFill/>
          <a:ln/>
        </p:spPr>
        <p:txBody>
          <a:bodyPr wrap="non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Dynamic Agent Addition</a:t>
            </a:r>
            <a:endParaRPr lang="en-US" sz="2100" dirty="0"/>
          </a:p>
        </p:txBody>
      </p:sp>
      <p:sp>
        <p:nvSpPr>
          <p:cNvPr id="19" name="Text 16"/>
          <p:cNvSpPr/>
          <p:nvPr/>
        </p:nvSpPr>
        <p:spPr>
          <a:xfrm>
            <a:off x="7908191" y="5028546"/>
            <a:ext cx="5751909" cy="689848"/>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Enable dynamic addition of multiple agents to the maze with different starting points.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Agent Behavior</a:t>
            </a:r>
            <a:endParaRPr lang="en-US" sz="4450" dirty="0"/>
          </a:p>
        </p:txBody>
      </p:sp>
      <p:sp>
        <p:nvSpPr>
          <p:cNvPr id="3" name="Text 1"/>
          <p:cNvSpPr/>
          <p:nvPr/>
        </p:nvSpPr>
        <p:spPr>
          <a:xfrm>
            <a:off x="793790" y="3997166"/>
            <a:ext cx="3370183"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Independent Operation</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Each agent operates independently, making its own decisions based on heuristics.</a:t>
            </a:r>
            <a:endParaRPr lang="en-US" sz="1750" dirty="0"/>
          </a:p>
        </p:txBody>
      </p:sp>
      <p:sp>
        <p:nvSpPr>
          <p:cNvPr id="5" name="Text 3"/>
          <p:cNvSpPr/>
          <p:nvPr/>
        </p:nvSpPr>
        <p:spPr>
          <a:xfrm>
            <a:off x="7599521" y="3997166"/>
            <a:ext cx="4697492"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Heuristic-Based Decision Making</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Agents use heuristics to determine the most optimal path, avoiding obstacles and other agents.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775216" y="609005"/>
            <a:ext cx="5537359" cy="692110"/>
          </a:xfrm>
          <a:prstGeom prst="rect">
            <a:avLst/>
          </a:prstGeom>
          <a:noFill/>
          <a:ln/>
        </p:spPr>
        <p:txBody>
          <a:bodyPr wrap="none" lIns="0" tIns="0" rIns="0" bIns="0" rtlCol="0" anchor="t"/>
          <a:lstStyle/>
          <a:p>
            <a:pPr marL="0" indent="0">
              <a:lnSpc>
                <a:spcPts val="5450"/>
              </a:lnSpc>
              <a:buNone/>
            </a:pPr>
            <a:r>
              <a:rPr lang="en-US" sz="4350" dirty="0">
                <a:solidFill>
                  <a:srgbClr val="F2F0F4"/>
                </a:solidFill>
                <a:latin typeface="Montserrat" pitchFamily="34" charset="0"/>
                <a:ea typeface="Montserrat" pitchFamily="34" charset="-122"/>
                <a:cs typeface="Montserrat" pitchFamily="34" charset="-120"/>
              </a:rPr>
              <a:t>Project Significance</a:t>
            </a:r>
            <a:endParaRPr lang="en-US" sz="4350" dirty="0"/>
          </a:p>
        </p:txBody>
      </p:sp>
      <p:pic>
        <p:nvPicPr>
          <p:cNvPr id="4" name="Image 1" descr="preencoded.png"/>
          <p:cNvPicPr>
            <a:picLocks noChangeAspect="1"/>
          </p:cNvPicPr>
          <p:nvPr/>
        </p:nvPicPr>
        <p:blipFill>
          <a:blip r:embed="rId4"/>
          <a:stretch>
            <a:fillRect/>
          </a:stretch>
        </p:blipFill>
        <p:spPr>
          <a:xfrm>
            <a:off x="775216" y="1633299"/>
            <a:ext cx="553641" cy="553641"/>
          </a:xfrm>
          <a:prstGeom prst="rect">
            <a:avLst/>
          </a:prstGeom>
        </p:spPr>
      </p:pic>
      <p:sp>
        <p:nvSpPr>
          <p:cNvPr id="5" name="Text 1"/>
          <p:cNvSpPr/>
          <p:nvPr/>
        </p:nvSpPr>
        <p:spPr>
          <a:xfrm>
            <a:off x="775216" y="2408396"/>
            <a:ext cx="3396139" cy="345996"/>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Path Planning Problems</a:t>
            </a:r>
            <a:endParaRPr lang="en-US" sz="2150" dirty="0"/>
          </a:p>
        </p:txBody>
      </p:sp>
      <p:sp>
        <p:nvSpPr>
          <p:cNvPr id="6" name="Text 2"/>
          <p:cNvSpPr/>
          <p:nvPr/>
        </p:nvSpPr>
        <p:spPr>
          <a:xfrm>
            <a:off x="775216" y="2887266"/>
            <a:ext cx="3630692" cy="1062990"/>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Enhances solutions for path planning problems in complex environments with multiple agents.</a:t>
            </a:r>
            <a:endParaRPr lang="en-US" sz="1700" dirty="0"/>
          </a:p>
        </p:txBody>
      </p:sp>
      <p:pic>
        <p:nvPicPr>
          <p:cNvPr id="7" name="Image 2" descr="preencoded.png"/>
          <p:cNvPicPr>
            <a:picLocks noChangeAspect="1"/>
          </p:cNvPicPr>
          <p:nvPr/>
        </p:nvPicPr>
        <p:blipFill>
          <a:blip r:embed="rId5"/>
          <a:stretch>
            <a:fillRect/>
          </a:stretch>
        </p:blipFill>
        <p:spPr>
          <a:xfrm>
            <a:off x="4738092" y="1633299"/>
            <a:ext cx="553641" cy="553641"/>
          </a:xfrm>
          <a:prstGeom prst="rect">
            <a:avLst/>
          </a:prstGeom>
        </p:spPr>
      </p:pic>
      <p:sp>
        <p:nvSpPr>
          <p:cNvPr id="8" name="Text 3"/>
          <p:cNvSpPr/>
          <p:nvPr/>
        </p:nvSpPr>
        <p:spPr>
          <a:xfrm>
            <a:off x="4738092" y="2408396"/>
            <a:ext cx="3630692" cy="691991"/>
          </a:xfrm>
          <a:prstGeom prst="rect">
            <a:avLst/>
          </a:prstGeom>
          <a:noFill/>
          <a:ln/>
        </p:spPr>
        <p:txBody>
          <a:bodyPr wrap="squar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Robotics and Autonomous Vehicles</a:t>
            </a:r>
            <a:endParaRPr lang="en-US" sz="2150" dirty="0"/>
          </a:p>
        </p:txBody>
      </p:sp>
      <p:sp>
        <p:nvSpPr>
          <p:cNvPr id="9" name="Text 4"/>
          <p:cNvSpPr/>
          <p:nvPr/>
        </p:nvSpPr>
        <p:spPr>
          <a:xfrm>
            <a:off x="4738092" y="3233261"/>
            <a:ext cx="3630692" cy="1062990"/>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Provides valuable insights for future developments in robotics and autonomous vehicles.</a:t>
            </a:r>
            <a:endParaRPr lang="en-US" sz="1700" dirty="0"/>
          </a:p>
        </p:txBody>
      </p:sp>
      <p:pic>
        <p:nvPicPr>
          <p:cNvPr id="10" name="Image 3" descr="preencoded.png"/>
          <p:cNvPicPr>
            <a:picLocks noChangeAspect="1"/>
          </p:cNvPicPr>
          <p:nvPr/>
        </p:nvPicPr>
        <p:blipFill>
          <a:blip r:embed="rId6"/>
          <a:stretch>
            <a:fillRect/>
          </a:stretch>
        </p:blipFill>
        <p:spPr>
          <a:xfrm>
            <a:off x="775216" y="4960620"/>
            <a:ext cx="553641" cy="553641"/>
          </a:xfrm>
          <a:prstGeom prst="rect">
            <a:avLst/>
          </a:prstGeom>
        </p:spPr>
      </p:pic>
      <p:sp>
        <p:nvSpPr>
          <p:cNvPr id="11" name="Text 5"/>
          <p:cNvSpPr/>
          <p:nvPr/>
        </p:nvSpPr>
        <p:spPr>
          <a:xfrm>
            <a:off x="775216" y="5735717"/>
            <a:ext cx="3630692" cy="691991"/>
          </a:xfrm>
          <a:prstGeom prst="rect">
            <a:avLst/>
          </a:prstGeom>
          <a:noFill/>
          <a:ln/>
        </p:spPr>
        <p:txBody>
          <a:bodyPr wrap="squar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Transportation and Logistics</a:t>
            </a:r>
            <a:endParaRPr lang="en-US" sz="2150" dirty="0"/>
          </a:p>
        </p:txBody>
      </p:sp>
      <p:sp>
        <p:nvSpPr>
          <p:cNvPr id="12" name="Text 6"/>
          <p:cNvSpPr/>
          <p:nvPr/>
        </p:nvSpPr>
        <p:spPr>
          <a:xfrm>
            <a:off x="775216" y="6560582"/>
            <a:ext cx="3630692" cy="1062990"/>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Applicable to real-world applications such as task scheduling and transportation of goods.</a:t>
            </a:r>
            <a:endParaRPr lang="en-US" sz="1700" dirty="0"/>
          </a:p>
        </p:txBody>
      </p:sp>
      <p:pic>
        <p:nvPicPr>
          <p:cNvPr id="13" name="Image 4" descr="preencoded.png"/>
          <p:cNvPicPr>
            <a:picLocks noChangeAspect="1"/>
          </p:cNvPicPr>
          <p:nvPr/>
        </p:nvPicPr>
        <p:blipFill>
          <a:blip r:embed="rId7"/>
          <a:stretch>
            <a:fillRect/>
          </a:stretch>
        </p:blipFill>
        <p:spPr>
          <a:xfrm>
            <a:off x="4738092" y="4960620"/>
            <a:ext cx="553641" cy="553641"/>
          </a:xfrm>
          <a:prstGeom prst="rect">
            <a:avLst/>
          </a:prstGeom>
        </p:spPr>
      </p:pic>
      <p:sp>
        <p:nvSpPr>
          <p:cNvPr id="14" name="Text 7"/>
          <p:cNvSpPr/>
          <p:nvPr/>
        </p:nvSpPr>
        <p:spPr>
          <a:xfrm>
            <a:off x="4738092" y="5735717"/>
            <a:ext cx="3630692" cy="691991"/>
          </a:xfrm>
          <a:prstGeom prst="rect">
            <a:avLst/>
          </a:prstGeom>
          <a:noFill/>
          <a:ln/>
        </p:spPr>
        <p:txBody>
          <a:bodyPr wrap="squar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Decision-Making in Dynamic Environments</a:t>
            </a:r>
            <a:endParaRPr lang="en-US" sz="2150" dirty="0"/>
          </a:p>
        </p:txBody>
      </p:sp>
      <p:sp>
        <p:nvSpPr>
          <p:cNvPr id="15" name="Text 8"/>
          <p:cNvSpPr/>
          <p:nvPr/>
        </p:nvSpPr>
        <p:spPr>
          <a:xfrm>
            <a:off x="4738092" y="6560582"/>
            <a:ext cx="3630692" cy="1062990"/>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Offers guidance on decision-making in dynamic environments with multiple interacting agents.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5683" y="554593"/>
            <a:ext cx="5040511" cy="630079"/>
          </a:xfrm>
          <a:prstGeom prst="rect">
            <a:avLst/>
          </a:prstGeom>
          <a:noFill/>
          <a:ln/>
        </p:spPr>
        <p:txBody>
          <a:bodyPr wrap="non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Project Focus</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64781" y="2320409"/>
            <a:ext cx="90964"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029795" y="1950601"/>
            <a:ext cx="4097774"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Agent Interaction Enhancement</a:t>
            </a:r>
            <a:endParaRPr lang="en-US" sz="1950" dirty="0"/>
          </a:p>
        </p:txBody>
      </p:sp>
      <p:sp>
        <p:nvSpPr>
          <p:cNvPr id="6" name="Text 3"/>
          <p:cNvSpPr/>
          <p:nvPr/>
        </p:nvSpPr>
        <p:spPr>
          <a:xfrm>
            <a:off x="5029795" y="2386608"/>
            <a:ext cx="7291626" cy="32242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Improve the interactions of agents in various simulations and real-world situations.</a:t>
            </a:r>
            <a:endParaRPr lang="en-US" sz="1550" dirty="0"/>
          </a:p>
        </p:txBody>
      </p:sp>
      <p:sp>
        <p:nvSpPr>
          <p:cNvPr id="7" name="Shape 4"/>
          <p:cNvSpPr/>
          <p:nvPr/>
        </p:nvSpPr>
        <p:spPr>
          <a:xfrm>
            <a:off x="4878586" y="3087410"/>
            <a:ext cx="8995767" cy="11430"/>
          </a:xfrm>
          <a:prstGeom prst="roundRect">
            <a:avLst>
              <a:gd name="adj" fmla="val 740878"/>
            </a:avLst>
          </a:prstGeom>
          <a:solidFill>
            <a:srgbClr val="4A2C85"/>
          </a:solidFill>
          <a:ln/>
        </p:spPr>
      </p:sp>
      <p:pic>
        <p:nvPicPr>
          <p:cNvPr id="8"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9" name="Text 5"/>
          <p:cNvSpPr/>
          <p:nvPr/>
        </p:nvSpPr>
        <p:spPr>
          <a:xfrm>
            <a:off x="3938707" y="3662482"/>
            <a:ext cx="143113"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6"/>
          <p:cNvSpPr/>
          <p:nvPr/>
        </p:nvSpPr>
        <p:spPr>
          <a:xfrm>
            <a:off x="5847755" y="3323749"/>
            <a:ext cx="4236601"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Time-Effectiveness and Variability</a:t>
            </a:r>
            <a:endParaRPr lang="en-US" sz="1950" dirty="0"/>
          </a:p>
        </p:txBody>
      </p:sp>
      <p:sp>
        <p:nvSpPr>
          <p:cNvPr id="11" name="Text 7"/>
          <p:cNvSpPr/>
          <p:nvPr/>
        </p:nvSpPr>
        <p:spPr>
          <a:xfrm>
            <a:off x="5847755" y="3759756"/>
            <a:ext cx="7875389" cy="644843"/>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Focus on developing solutions that are both time-effective and adaptable to changing conditions.</a:t>
            </a:r>
            <a:endParaRPr lang="en-US" sz="1550" dirty="0"/>
          </a:p>
        </p:txBody>
      </p:sp>
      <p:sp>
        <p:nvSpPr>
          <p:cNvPr id="12" name="Shape 8"/>
          <p:cNvSpPr/>
          <p:nvPr/>
        </p:nvSpPr>
        <p:spPr>
          <a:xfrm>
            <a:off x="5696545" y="4621768"/>
            <a:ext cx="8177808" cy="11430"/>
          </a:xfrm>
          <a:prstGeom prst="roundRect">
            <a:avLst>
              <a:gd name="adj" fmla="val 740878"/>
            </a:avLst>
          </a:prstGeom>
          <a:solidFill>
            <a:srgbClr val="4A2C85"/>
          </a:solidFill>
          <a:ln/>
        </p:spPr>
      </p:sp>
      <p:pic>
        <p:nvPicPr>
          <p:cNvPr id="13"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4" name="Text 9"/>
          <p:cNvSpPr/>
          <p:nvPr/>
        </p:nvSpPr>
        <p:spPr>
          <a:xfrm>
            <a:off x="3939183" y="5196840"/>
            <a:ext cx="142161"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0"/>
          <p:cNvSpPr/>
          <p:nvPr/>
        </p:nvSpPr>
        <p:spPr>
          <a:xfrm>
            <a:off x="6665714" y="5019318"/>
            <a:ext cx="3482102"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Flexible Integrated Systems</a:t>
            </a:r>
            <a:endParaRPr lang="en-US" sz="1950" dirty="0"/>
          </a:p>
        </p:txBody>
      </p:sp>
      <p:sp>
        <p:nvSpPr>
          <p:cNvPr id="16" name="Text 11"/>
          <p:cNvSpPr/>
          <p:nvPr/>
        </p:nvSpPr>
        <p:spPr>
          <a:xfrm>
            <a:off x="6665714" y="5455325"/>
            <a:ext cx="6731794" cy="32242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Design flexible integrated systems to solve progressively complex problems.</a:t>
            </a:r>
            <a:endParaRPr lang="en-US" sz="1550" dirty="0"/>
          </a:p>
        </p:txBody>
      </p:sp>
      <p:sp>
        <p:nvSpPr>
          <p:cNvPr id="17" name="Shape 12"/>
          <p:cNvSpPr/>
          <p:nvPr/>
        </p:nvSpPr>
        <p:spPr>
          <a:xfrm>
            <a:off x="6514505" y="6156127"/>
            <a:ext cx="7359848" cy="11430"/>
          </a:xfrm>
          <a:prstGeom prst="roundRect">
            <a:avLst>
              <a:gd name="adj" fmla="val 740878"/>
            </a:avLst>
          </a:prstGeom>
          <a:solidFill>
            <a:srgbClr val="4A2C85"/>
          </a:solidFill>
          <a:ln/>
        </p:spPr>
      </p:sp>
      <p:pic>
        <p:nvPicPr>
          <p:cNvPr id="18"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9" name="Text 13"/>
          <p:cNvSpPr/>
          <p:nvPr/>
        </p:nvSpPr>
        <p:spPr>
          <a:xfrm>
            <a:off x="3927038" y="6731198"/>
            <a:ext cx="166568"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4</a:t>
            </a:r>
            <a:endParaRPr lang="en-US" sz="1950" dirty="0"/>
          </a:p>
        </p:txBody>
      </p:sp>
      <p:sp>
        <p:nvSpPr>
          <p:cNvPr id="20" name="Text 14"/>
          <p:cNvSpPr/>
          <p:nvPr/>
        </p:nvSpPr>
        <p:spPr>
          <a:xfrm>
            <a:off x="7483554" y="6392466"/>
            <a:ext cx="2766060"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Future Developments</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Lay the groundwork for future developments in areas like robotics and autonomous vehicles.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230660" y="584716"/>
            <a:ext cx="7655481" cy="1328976"/>
          </a:xfrm>
          <a:prstGeom prst="rect">
            <a:avLst/>
          </a:prstGeom>
          <a:noFill/>
          <a:ln/>
        </p:spPr>
        <p:txBody>
          <a:bodyPr wrap="square" lIns="0" tIns="0" rIns="0" bIns="0" rtlCol="0" anchor="t"/>
          <a:lstStyle/>
          <a:p>
            <a:pPr marL="0" indent="0">
              <a:lnSpc>
                <a:spcPts val="5200"/>
              </a:lnSpc>
              <a:buNone/>
            </a:pPr>
            <a:r>
              <a:rPr lang="en-US" sz="4150" dirty="0">
                <a:solidFill>
                  <a:srgbClr val="F2F0F4"/>
                </a:solidFill>
                <a:latin typeface="Montserrat" pitchFamily="34" charset="0"/>
                <a:ea typeface="Montserrat" pitchFamily="34" charset="-122"/>
                <a:cs typeface="Montserrat" pitchFamily="34" charset="-120"/>
              </a:rPr>
              <a:t>Benefits of Conflict-Based Search (CBS) Algorithm</a:t>
            </a:r>
            <a:endParaRPr lang="en-US" sz="4150" dirty="0"/>
          </a:p>
        </p:txBody>
      </p:sp>
      <p:sp>
        <p:nvSpPr>
          <p:cNvPr id="4" name="Shape 1"/>
          <p:cNvSpPr/>
          <p:nvPr/>
        </p:nvSpPr>
        <p:spPr>
          <a:xfrm>
            <a:off x="6230660" y="2232660"/>
            <a:ext cx="3721418" cy="2766655"/>
          </a:xfrm>
          <a:prstGeom prst="roundRect">
            <a:avLst>
              <a:gd name="adj" fmla="val 3228"/>
            </a:avLst>
          </a:prstGeom>
          <a:solidFill>
            <a:srgbClr val="31136C"/>
          </a:solidFill>
          <a:ln w="7620">
            <a:solidFill>
              <a:srgbClr val="4A2C85"/>
            </a:solidFill>
            <a:prstDash val="solid"/>
          </a:ln>
        </p:spPr>
      </p:sp>
      <p:sp>
        <p:nvSpPr>
          <p:cNvPr id="5" name="Text 2"/>
          <p:cNvSpPr/>
          <p:nvPr/>
        </p:nvSpPr>
        <p:spPr>
          <a:xfrm>
            <a:off x="6450925" y="2452926"/>
            <a:ext cx="3280886" cy="1993821"/>
          </a:xfrm>
          <a:prstGeom prst="rect">
            <a:avLst/>
          </a:prstGeom>
          <a:noFill/>
          <a:ln/>
        </p:spPr>
        <p:txBody>
          <a:bodyPr wrap="square" lIns="0" tIns="0" rIns="0" bIns="0" rtlCol="0" anchor="t"/>
          <a:lstStyle/>
          <a:p>
            <a:pPr marL="0" indent="0">
              <a:lnSpc>
                <a:spcPts val="2600"/>
              </a:lnSpc>
              <a:buNone/>
            </a:pPr>
            <a:r>
              <a:rPr lang="en-US" sz="2050" b="1" dirty="0">
                <a:solidFill>
                  <a:srgbClr val="DCD7E5"/>
                </a:solidFill>
                <a:latin typeface="Microsoft New Tai Lue" panose="020B0502040204020203" pitchFamily="34" charset="0"/>
                <a:ea typeface="Montserrat" pitchFamily="34" charset="-122"/>
                <a:cs typeface="Microsoft New Tai Lue" panose="020B0502040204020203" pitchFamily="34" charset="0"/>
              </a:rPr>
              <a:t>Optimal Multi-Agent Pathfinding</a:t>
            </a:r>
            <a:r>
              <a:rPr lang="en-US" sz="2050" dirty="0">
                <a:solidFill>
                  <a:srgbClr val="DCD7E5"/>
                </a:solidFill>
                <a:latin typeface="Montserrat" pitchFamily="34" charset="0"/>
                <a:ea typeface="Montserrat" pitchFamily="34" charset="-122"/>
                <a:cs typeface="Montserrat" pitchFamily="34" charset="-120"/>
              </a:rPr>
              <a:t>
Ensures efficient and conflict-free paths for all agents in a shared environment.</a:t>
            </a:r>
            <a:endParaRPr lang="en-US" sz="2050" dirty="0"/>
          </a:p>
        </p:txBody>
      </p:sp>
      <p:sp>
        <p:nvSpPr>
          <p:cNvPr id="6" name="Shape 3"/>
          <p:cNvSpPr/>
          <p:nvPr/>
        </p:nvSpPr>
        <p:spPr>
          <a:xfrm>
            <a:off x="10164723" y="2232660"/>
            <a:ext cx="3721418" cy="2766655"/>
          </a:xfrm>
          <a:prstGeom prst="roundRect">
            <a:avLst>
              <a:gd name="adj" fmla="val 3228"/>
            </a:avLst>
          </a:prstGeom>
          <a:solidFill>
            <a:srgbClr val="31136C"/>
          </a:solidFill>
          <a:ln w="7620">
            <a:solidFill>
              <a:srgbClr val="4A2C85"/>
            </a:solidFill>
            <a:prstDash val="solid"/>
          </a:ln>
        </p:spPr>
      </p:sp>
      <p:sp>
        <p:nvSpPr>
          <p:cNvPr id="7" name="Text 4"/>
          <p:cNvSpPr/>
          <p:nvPr/>
        </p:nvSpPr>
        <p:spPr>
          <a:xfrm>
            <a:off x="10384988" y="2452926"/>
            <a:ext cx="3280886" cy="2326124"/>
          </a:xfrm>
          <a:prstGeom prst="rect">
            <a:avLst/>
          </a:prstGeom>
          <a:noFill/>
          <a:ln/>
        </p:spPr>
        <p:txBody>
          <a:bodyPr wrap="square" lIns="0" tIns="0" rIns="0" bIns="0" rtlCol="0" anchor="t"/>
          <a:lstStyle/>
          <a:p>
            <a:pPr marL="0" indent="0">
              <a:lnSpc>
                <a:spcPts val="2600"/>
              </a:lnSpc>
              <a:buNone/>
            </a:pPr>
            <a:r>
              <a:rPr lang="en-US" sz="2050" b="1" dirty="0">
                <a:solidFill>
                  <a:srgbClr val="DCD7E5"/>
                </a:solidFill>
                <a:latin typeface="Microsoft YaHei" panose="020B0503020204020204" pitchFamily="34" charset="-122"/>
                <a:ea typeface="Microsoft YaHei" panose="020B0503020204020204" pitchFamily="34" charset="-122"/>
                <a:cs typeface="Montserrat" pitchFamily="34" charset="-120"/>
              </a:rPr>
              <a:t>Dynamic Conflict Resolution</a:t>
            </a:r>
            <a:r>
              <a:rPr lang="en-US" sz="2050" dirty="0">
                <a:solidFill>
                  <a:srgbClr val="DCD7E5"/>
                </a:solidFill>
                <a:latin typeface="Montserrat" pitchFamily="34" charset="0"/>
                <a:ea typeface="Montserrat" pitchFamily="34" charset="-122"/>
                <a:cs typeface="Montserrat" pitchFamily="34" charset="-120"/>
              </a:rPr>
              <a:t>
Dynamically detects and resolves conflicts between agents, ensuring smooth navigation.</a:t>
            </a:r>
            <a:endParaRPr lang="en-US" sz="2050" dirty="0"/>
          </a:p>
        </p:txBody>
      </p:sp>
      <p:sp>
        <p:nvSpPr>
          <p:cNvPr id="8" name="Shape 5"/>
          <p:cNvSpPr/>
          <p:nvPr/>
        </p:nvSpPr>
        <p:spPr>
          <a:xfrm>
            <a:off x="6230660" y="5211961"/>
            <a:ext cx="3721418" cy="2434352"/>
          </a:xfrm>
          <a:prstGeom prst="roundRect">
            <a:avLst>
              <a:gd name="adj" fmla="val 3669"/>
            </a:avLst>
          </a:prstGeom>
          <a:solidFill>
            <a:srgbClr val="31136C"/>
          </a:solidFill>
          <a:ln w="7620">
            <a:solidFill>
              <a:srgbClr val="4A2C85"/>
            </a:solidFill>
            <a:prstDash val="solid"/>
          </a:ln>
        </p:spPr>
      </p:sp>
      <p:sp>
        <p:nvSpPr>
          <p:cNvPr id="9" name="Text 6"/>
          <p:cNvSpPr/>
          <p:nvPr/>
        </p:nvSpPr>
        <p:spPr>
          <a:xfrm>
            <a:off x="6450925" y="5432227"/>
            <a:ext cx="3280886" cy="1661517"/>
          </a:xfrm>
          <a:prstGeom prst="rect">
            <a:avLst/>
          </a:prstGeom>
          <a:noFill/>
          <a:ln/>
        </p:spPr>
        <p:txBody>
          <a:bodyPr wrap="square" lIns="0" tIns="0" rIns="0" bIns="0" rtlCol="0" anchor="t"/>
          <a:lstStyle/>
          <a:p>
            <a:pPr marL="0" indent="0">
              <a:lnSpc>
                <a:spcPts val="2600"/>
              </a:lnSpc>
              <a:buNone/>
            </a:pPr>
            <a:r>
              <a:rPr lang="en-US" sz="2050" b="1" dirty="0">
                <a:solidFill>
                  <a:srgbClr val="DCD7E5"/>
                </a:solidFill>
                <a:latin typeface="Microsoft Tai Le" panose="020B0502040204020203" pitchFamily="34" charset="0"/>
                <a:ea typeface="Montserrat" pitchFamily="34" charset="-122"/>
                <a:cs typeface="Microsoft Tai Le" panose="020B0502040204020203" pitchFamily="34" charset="0"/>
              </a:rPr>
              <a:t>Scalability</a:t>
            </a:r>
            <a:r>
              <a:rPr lang="en-US" sz="2050" dirty="0">
                <a:solidFill>
                  <a:srgbClr val="DCD7E5"/>
                </a:solidFill>
                <a:latin typeface="Montserrat" pitchFamily="34" charset="0"/>
                <a:ea typeface="Montserrat" pitchFamily="34" charset="-122"/>
                <a:cs typeface="Montserrat" pitchFamily="34" charset="-120"/>
              </a:rPr>
              <a:t>
Effectively handles environments with multiple agents, scaling well for larger systems.</a:t>
            </a:r>
            <a:endParaRPr lang="en-US" sz="2050" dirty="0"/>
          </a:p>
        </p:txBody>
      </p:sp>
      <p:sp>
        <p:nvSpPr>
          <p:cNvPr id="10" name="Shape 7"/>
          <p:cNvSpPr/>
          <p:nvPr/>
        </p:nvSpPr>
        <p:spPr>
          <a:xfrm>
            <a:off x="10164723" y="5211961"/>
            <a:ext cx="3721418" cy="2434352"/>
          </a:xfrm>
          <a:prstGeom prst="roundRect">
            <a:avLst>
              <a:gd name="adj" fmla="val 3669"/>
            </a:avLst>
          </a:prstGeom>
          <a:solidFill>
            <a:srgbClr val="31136C"/>
          </a:solidFill>
          <a:ln w="7620">
            <a:solidFill>
              <a:srgbClr val="4A2C85"/>
            </a:solidFill>
            <a:prstDash val="solid"/>
          </a:ln>
        </p:spPr>
      </p:sp>
      <p:sp>
        <p:nvSpPr>
          <p:cNvPr id="11" name="Text 8"/>
          <p:cNvSpPr/>
          <p:nvPr/>
        </p:nvSpPr>
        <p:spPr>
          <a:xfrm>
            <a:off x="10384988" y="5432227"/>
            <a:ext cx="3280886" cy="1993821"/>
          </a:xfrm>
          <a:prstGeom prst="rect">
            <a:avLst/>
          </a:prstGeom>
          <a:noFill/>
          <a:ln/>
        </p:spPr>
        <p:txBody>
          <a:bodyPr wrap="square" lIns="0" tIns="0" rIns="0" bIns="0" rtlCol="0" anchor="t"/>
          <a:lstStyle/>
          <a:p>
            <a:pPr marL="0" indent="0">
              <a:lnSpc>
                <a:spcPts val="2600"/>
              </a:lnSpc>
              <a:buNone/>
            </a:pPr>
            <a:r>
              <a:rPr lang="en-US" sz="2050" b="1" dirty="0">
                <a:solidFill>
                  <a:srgbClr val="DCD7E5"/>
                </a:solidFill>
                <a:latin typeface="Microsoft YaHei" panose="020B0503020204020204" pitchFamily="34" charset="-122"/>
                <a:ea typeface="Microsoft YaHei" panose="020B0503020204020204" pitchFamily="34" charset="-122"/>
                <a:cs typeface="Montserrat" pitchFamily="34" charset="-120"/>
              </a:rPr>
              <a:t>Adaptability</a:t>
            </a:r>
            <a:r>
              <a:rPr lang="en-US" sz="2050" dirty="0">
                <a:solidFill>
                  <a:srgbClr val="DCD7E5"/>
                </a:solidFill>
                <a:latin typeface="Montserrat" pitchFamily="34" charset="0"/>
                <a:ea typeface="Montserrat" pitchFamily="34" charset="-122"/>
                <a:cs typeface="Montserrat" pitchFamily="34" charset="-120"/>
              </a:rPr>
              <a:t>
Adjusts to changes in the environment, such as new obstacles or modified agent priorities</a:t>
            </a:r>
            <a:endParaRPr lang="en-US" sz="2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3739"/>
          </a:xfrm>
          <a:prstGeom prst="rect">
            <a:avLst/>
          </a:prstGeom>
        </p:spPr>
      </p:pic>
      <p:sp>
        <p:nvSpPr>
          <p:cNvPr id="3" name="Text 0"/>
          <p:cNvSpPr/>
          <p:nvPr/>
        </p:nvSpPr>
        <p:spPr>
          <a:xfrm>
            <a:off x="642223" y="2798802"/>
            <a:ext cx="4587478" cy="573405"/>
          </a:xfrm>
          <a:prstGeom prst="rect">
            <a:avLst/>
          </a:prstGeom>
          <a:noFill/>
          <a:ln/>
        </p:spPr>
        <p:txBody>
          <a:bodyPr wrap="none" lIns="0" tIns="0" rIns="0" bIns="0" rtlCol="0" anchor="t"/>
          <a:lstStyle/>
          <a:p>
            <a:pPr marL="0" indent="0">
              <a:lnSpc>
                <a:spcPts val="4500"/>
              </a:lnSpc>
              <a:buNone/>
            </a:pPr>
            <a:r>
              <a:rPr lang="en-US" sz="3600" dirty="0">
                <a:solidFill>
                  <a:srgbClr val="F2F0F4"/>
                </a:solidFill>
                <a:latin typeface="Montserrat" pitchFamily="34" charset="0"/>
                <a:ea typeface="Montserrat" pitchFamily="34" charset="-122"/>
                <a:cs typeface="Montserrat" pitchFamily="34" charset="-120"/>
              </a:rPr>
              <a:t>Application Areas</a:t>
            </a:r>
            <a:endParaRPr lang="en-US" sz="3600" dirty="0"/>
          </a:p>
        </p:txBody>
      </p:sp>
      <p:sp>
        <p:nvSpPr>
          <p:cNvPr id="4" name="Text 1"/>
          <p:cNvSpPr/>
          <p:nvPr/>
        </p:nvSpPr>
        <p:spPr>
          <a:xfrm>
            <a:off x="642223" y="3739039"/>
            <a:ext cx="6535341" cy="605552"/>
          </a:xfrm>
          <a:prstGeom prst="rect">
            <a:avLst/>
          </a:prstGeom>
          <a:noFill/>
          <a:ln/>
        </p:spPr>
        <p:txBody>
          <a:bodyPr wrap="none" lIns="0" tIns="0" rIns="0" bIns="0" rtlCol="0" anchor="t"/>
          <a:lstStyle/>
          <a:p>
            <a:pPr marL="0" indent="0" algn="ctr">
              <a:lnSpc>
                <a:spcPts val="4750"/>
              </a:lnSpc>
              <a:buNone/>
            </a:pPr>
            <a:r>
              <a:rPr lang="en-US" sz="4750" dirty="0">
                <a:solidFill>
                  <a:srgbClr val="DCD7E5"/>
                </a:solidFill>
                <a:latin typeface="Montserrat" pitchFamily="34" charset="0"/>
                <a:ea typeface="Montserrat" pitchFamily="34" charset="-122"/>
                <a:cs typeface="Montserrat" pitchFamily="34" charset="-120"/>
              </a:rPr>
              <a:t>1</a:t>
            </a:r>
            <a:endParaRPr lang="en-US" sz="4750" dirty="0"/>
          </a:p>
        </p:txBody>
      </p:sp>
      <p:sp>
        <p:nvSpPr>
          <p:cNvPr id="5" name="Text 2"/>
          <p:cNvSpPr/>
          <p:nvPr/>
        </p:nvSpPr>
        <p:spPr>
          <a:xfrm>
            <a:off x="2762964" y="4573786"/>
            <a:ext cx="2293739" cy="286703"/>
          </a:xfrm>
          <a:prstGeom prst="rect">
            <a:avLst/>
          </a:prstGeom>
          <a:noFill/>
          <a:ln/>
        </p:spPr>
        <p:txBody>
          <a:bodyPr wrap="none" lIns="0" tIns="0" rIns="0" bIns="0" rtlCol="0" anchor="t"/>
          <a:lstStyle/>
          <a:p>
            <a:pPr marL="0" indent="0" algn="ctr">
              <a:lnSpc>
                <a:spcPts val="2250"/>
              </a:lnSpc>
              <a:buNone/>
            </a:pPr>
            <a:r>
              <a:rPr lang="en-US" sz="1800" dirty="0">
                <a:solidFill>
                  <a:srgbClr val="DCD7E5"/>
                </a:solidFill>
                <a:latin typeface="Montserrat" pitchFamily="34" charset="0"/>
                <a:ea typeface="Montserrat" pitchFamily="34" charset="-122"/>
                <a:cs typeface="Montserrat" pitchFamily="34" charset="-120"/>
              </a:rPr>
              <a:t>Robotics</a:t>
            </a:r>
            <a:endParaRPr lang="en-US" sz="1800" dirty="0"/>
          </a:p>
        </p:txBody>
      </p:sp>
      <p:sp>
        <p:nvSpPr>
          <p:cNvPr id="6" name="Text 3"/>
          <p:cNvSpPr/>
          <p:nvPr/>
        </p:nvSpPr>
        <p:spPr>
          <a:xfrm>
            <a:off x="642223" y="4970502"/>
            <a:ext cx="6535341" cy="293489"/>
          </a:xfrm>
          <a:prstGeom prst="rect">
            <a:avLst/>
          </a:prstGeom>
          <a:noFill/>
          <a:ln/>
        </p:spPr>
        <p:txBody>
          <a:bodyPr wrap="none" lIns="0" tIns="0" rIns="0" bIns="0" rtlCol="0" anchor="t"/>
          <a:lstStyle/>
          <a:p>
            <a:pPr marL="0" indent="0" algn="ctr">
              <a:lnSpc>
                <a:spcPts val="2300"/>
              </a:lnSpc>
              <a:buNone/>
            </a:pPr>
            <a:r>
              <a:rPr lang="en-US" sz="1400" dirty="0">
                <a:solidFill>
                  <a:srgbClr val="DCD7E5"/>
                </a:solidFill>
                <a:latin typeface="Heebo Light" pitchFamily="34" charset="0"/>
                <a:ea typeface="Heebo Light" pitchFamily="34" charset="-122"/>
                <a:cs typeface="Heebo Light" pitchFamily="34" charset="-120"/>
              </a:rPr>
              <a:t>Navigation and path planning for robots in complex environments.</a:t>
            </a:r>
            <a:endParaRPr lang="en-US" sz="1400" dirty="0"/>
          </a:p>
        </p:txBody>
      </p:sp>
      <p:sp>
        <p:nvSpPr>
          <p:cNvPr id="7" name="Text 4"/>
          <p:cNvSpPr/>
          <p:nvPr/>
        </p:nvSpPr>
        <p:spPr>
          <a:xfrm>
            <a:off x="7452717" y="3739039"/>
            <a:ext cx="6535460" cy="605552"/>
          </a:xfrm>
          <a:prstGeom prst="rect">
            <a:avLst/>
          </a:prstGeom>
          <a:noFill/>
          <a:ln/>
        </p:spPr>
        <p:txBody>
          <a:bodyPr wrap="none" lIns="0" tIns="0" rIns="0" bIns="0" rtlCol="0" anchor="t"/>
          <a:lstStyle/>
          <a:p>
            <a:pPr marL="0" indent="0" algn="ctr">
              <a:lnSpc>
                <a:spcPts val="4750"/>
              </a:lnSpc>
              <a:buNone/>
            </a:pPr>
            <a:r>
              <a:rPr lang="en-US" sz="4750" dirty="0">
                <a:solidFill>
                  <a:srgbClr val="DCD7E5"/>
                </a:solidFill>
                <a:latin typeface="Montserrat" pitchFamily="34" charset="0"/>
                <a:ea typeface="Montserrat" pitchFamily="34" charset="-122"/>
                <a:cs typeface="Montserrat" pitchFamily="34" charset="-120"/>
              </a:rPr>
              <a:t>2</a:t>
            </a:r>
            <a:endParaRPr lang="en-US" sz="4750" dirty="0"/>
          </a:p>
        </p:txBody>
      </p:sp>
      <p:sp>
        <p:nvSpPr>
          <p:cNvPr id="8" name="Text 5"/>
          <p:cNvSpPr/>
          <p:nvPr/>
        </p:nvSpPr>
        <p:spPr>
          <a:xfrm>
            <a:off x="9469041" y="4573786"/>
            <a:ext cx="2502813" cy="286703"/>
          </a:xfrm>
          <a:prstGeom prst="rect">
            <a:avLst/>
          </a:prstGeom>
          <a:noFill/>
          <a:ln/>
        </p:spPr>
        <p:txBody>
          <a:bodyPr wrap="none" lIns="0" tIns="0" rIns="0" bIns="0" rtlCol="0" anchor="t"/>
          <a:lstStyle/>
          <a:p>
            <a:pPr marL="0" indent="0" algn="ctr">
              <a:lnSpc>
                <a:spcPts val="2250"/>
              </a:lnSpc>
              <a:buNone/>
            </a:pPr>
            <a:r>
              <a:rPr lang="en-US" sz="1800" dirty="0">
                <a:solidFill>
                  <a:srgbClr val="DCD7E5"/>
                </a:solidFill>
                <a:latin typeface="Montserrat" pitchFamily="34" charset="0"/>
                <a:ea typeface="Montserrat" pitchFamily="34" charset="-122"/>
                <a:cs typeface="Montserrat" pitchFamily="34" charset="-120"/>
              </a:rPr>
              <a:t>Autonomous Vehicles</a:t>
            </a:r>
            <a:endParaRPr lang="en-US" sz="1800" dirty="0"/>
          </a:p>
        </p:txBody>
      </p:sp>
      <p:sp>
        <p:nvSpPr>
          <p:cNvPr id="9" name="Text 6"/>
          <p:cNvSpPr/>
          <p:nvPr/>
        </p:nvSpPr>
        <p:spPr>
          <a:xfrm>
            <a:off x="7452717" y="4970502"/>
            <a:ext cx="6535460" cy="293489"/>
          </a:xfrm>
          <a:prstGeom prst="rect">
            <a:avLst/>
          </a:prstGeom>
          <a:noFill/>
          <a:ln/>
        </p:spPr>
        <p:txBody>
          <a:bodyPr wrap="none" lIns="0" tIns="0" rIns="0" bIns="0" rtlCol="0" anchor="t"/>
          <a:lstStyle/>
          <a:p>
            <a:pPr marL="0" indent="0" algn="ctr">
              <a:lnSpc>
                <a:spcPts val="2300"/>
              </a:lnSpc>
              <a:buNone/>
            </a:pPr>
            <a:r>
              <a:rPr lang="en-US" sz="1400" dirty="0">
                <a:solidFill>
                  <a:srgbClr val="DCD7E5"/>
                </a:solidFill>
                <a:latin typeface="Heebo Light" pitchFamily="34" charset="0"/>
                <a:ea typeface="Heebo Light" pitchFamily="34" charset="-122"/>
                <a:cs typeface="Heebo Light" pitchFamily="34" charset="-120"/>
              </a:rPr>
              <a:t>Optimizing routes and avoiding obstacles in autonomous driving.</a:t>
            </a:r>
            <a:endParaRPr lang="en-US" sz="1400" dirty="0"/>
          </a:p>
        </p:txBody>
      </p:sp>
      <p:sp>
        <p:nvSpPr>
          <p:cNvPr id="10" name="Text 7"/>
          <p:cNvSpPr/>
          <p:nvPr/>
        </p:nvSpPr>
        <p:spPr>
          <a:xfrm>
            <a:off x="642223" y="5906095"/>
            <a:ext cx="6535341" cy="605552"/>
          </a:xfrm>
          <a:prstGeom prst="rect">
            <a:avLst/>
          </a:prstGeom>
          <a:noFill/>
          <a:ln/>
        </p:spPr>
        <p:txBody>
          <a:bodyPr wrap="none" lIns="0" tIns="0" rIns="0" bIns="0" rtlCol="0" anchor="t"/>
          <a:lstStyle/>
          <a:p>
            <a:pPr marL="0" indent="0" algn="ctr">
              <a:lnSpc>
                <a:spcPts val="4750"/>
              </a:lnSpc>
              <a:buNone/>
            </a:pPr>
            <a:r>
              <a:rPr lang="en-US" sz="4750" dirty="0">
                <a:solidFill>
                  <a:srgbClr val="DCD7E5"/>
                </a:solidFill>
                <a:latin typeface="Montserrat" pitchFamily="34" charset="0"/>
                <a:ea typeface="Montserrat" pitchFamily="34" charset="-122"/>
                <a:cs typeface="Montserrat" pitchFamily="34" charset="-120"/>
              </a:rPr>
              <a:t>3</a:t>
            </a:r>
            <a:endParaRPr lang="en-US" sz="4750" dirty="0"/>
          </a:p>
        </p:txBody>
      </p:sp>
      <p:sp>
        <p:nvSpPr>
          <p:cNvPr id="11" name="Text 8"/>
          <p:cNvSpPr/>
          <p:nvPr/>
        </p:nvSpPr>
        <p:spPr>
          <a:xfrm>
            <a:off x="2762964" y="6740843"/>
            <a:ext cx="2293739" cy="286703"/>
          </a:xfrm>
          <a:prstGeom prst="rect">
            <a:avLst/>
          </a:prstGeom>
          <a:noFill/>
          <a:ln/>
        </p:spPr>
        <p:txBody>
          <a:bodyPr wrap="none" lIns="0" tIns="0" rIns="0" bIns="0" rtlCol="0" anchor="t"/>
          <a:lstStyle/>
          <a:p>
            <a:pPr marL="0" indent="0" algn="ctr">
              <a:lnSpc>
                <a:spcPts val="2250"/>
              </a:lnSpc>
              <a:buNone/>
            </a:pPr>
            <a:r>
              <a:rPr lang="en-US" sz="1800" dirty="0">
                <a:solidFill>
                  <a:srgbClr val="DCD7E5"/>
                </a:solidFill>
                <a:latin typeface="Montserrat" pitchFamily="34" charset="0"/>
                <a:ea typeface="Montserrat" pitchFamily="34" charset="-122"/>
                <a:cs typeface="Montserrat" pitchFamily="34" charset="-120"/>
              </a:rPr>
              <a:t>Game AI</a:t>
            </a:r>
            <a:endParaRPr lang="en-US" sz="1800" dirty="0"/>
          </a:p>
        </p:txBody>
      </p:sp>
      <p:sp>
        <p:nvSpPr>
          <p:cNvPr id="12" name="Text 9"/>
          <p:cNvSpPr/>
          <p:nvPr/>
        </p:nvSpPr>
        <p:spPr>
          <a:xfrm>
            <a:off x="642223" y="7137559"/>
            <a:ext cx="6535341" cy="293489"/>
          </a:xfrm>
          <a:prstGeom prst="rect">
            <a:avLst/>
          </a:prstGeom>
          <a:noFill/>
          <a:ln/>
        </p:spPr>
        <p:txBody>
          <a:bodyPr wrap="none" lIns="0" tIns="0" rIns="0" bIns="0" rtlCol="0" anchor="t"/>
          <a:lstStyle/>
          <a:p>
            <a:pPr marL="0" indent="0" algn="ctr">
              <a:lnSpc>
                <a:spcPts val="2300"/>
              </a:lnSpc>
              <a:buNone/>
            </a:pPr>
            <a:r>
              <a:rPr lang="en-US" sz="1400" dirty="0">
                <a:solidFill>
                  <a:srgbClr val="DCD7E5"/>
                </a:solidFill>
                <a:latin typeface="Heebo Light" pitchFamily="34" charset="0"/>
                <a:ea typeface="Heebo Light" pitchFamily="34" charset="-122"/>
                <a:cs typeface="Heebo Light" pitchFamily="34" charset="-120"/>
              </a:rPr>
              <a:t>Controlling non-player characters (NPCs) and simulating realistic behavior.</a:t>
            </a:r>
            <a:endParaRPr lang="en-US" sz="1400" dirty="0"/>
          </a:p>
        </p:txBody>
      </p:sp>
      <p:sp>
        <p:nvSpPr>
          <p:cNvPr id="13" name="Text 10"/>
          <p:cNvSpPr/>
          <p:nvPr/>
        </p:nvSpPr>
        <p:spPr>
          <a:xfrm>
            <a:off x="7452717" y="5906095"/>
            <a:ext cx="6535460" cy="605552"/>
          </a:xfrm>
          <a:prstGeom prst="rect">
            <a:avLst/>
          </a:prstGeom>
          <a:noFill/>
          <a:ln/>
        </p:spPr>
        <p:txBody>
          <a:bodyPr wrap="none" lIns="0" tIns="0" rIns="0" bIns="0" rtlCol="0" anchor="t"/>
          <a:lstStyle/>
          <a:p>
            <a:pPr marL="0" indent="0" algn="ctr">
              <a:lnSpc>
                <a:spcPts val="4750"/>
              </a:lnSpc>
              <a:buNone/>
            </a:pPr>
            <a:r>
              <a:rPr lang="en-US" sz="4750" dirty="0">
                <a:solidFill>
                  <a:srgbClr val="DCD7E5"/>
                </a:solidFill>
                <a:latin typeface="Montserrat" pitchFamily="34" charset="0"/>
                <a:ea typeface="Montserrat" pitchFamily="34" charset="-122"/>
                <a:cs typeface="Montserrat" pitchFamily="34" charset="-120"/>
              </a:rPr>
              <a:t>4</a:t>
            </a:r>
            <a:endParaRPr lang="en-US" sz="4750" dirty="0"/>
          </a:p>
        </p:txBody>
      </p:sp>
      <p:sp>
        <p:nvSpPr>
          <p:cNvPr id="14" name="Text 11"/>
          <p:cNvSpPr/>
          <p:nvPr/>
        </p:nvSpPr>
        <p:spPr>
          <a:xfrm>
            <a:off x="9175313" y="6740843"/>
            <a:ext cx="3090267" cy="286703"/>
          </a:xfrm>
          <a:prstGeom prst="rect">
            <a:avLst/>
          </a:prstGeom>
          <a:noFill/>
          <a:ln/>
        </p:spPr>
        <p:txBody>
          <a:bodyPr wrap="none" lIns="0" tIns="0" rIns="0" bIns="0" rtlCol="0" anchor="t"/>
          <a:lstStyle/>
          <a:p>
            <a:pPr marL="0" indent="0" algn="ctr">
              <a:lnSpc>
                <a:spcPts val="2250"/>
              </a:lnSpc>
              <a:buNone/>
            </a:pPr>
            <a:r>
              <a:rPr lang="en-US" sz="1800" dirty="0">
                <a:solidFill>
                  <a:srgbClr val="DCD7E5"/>
                </a:solidFill>
                <a:latin typeface="Montserrat" pitchFamily="34" charset="0"/>
                <a:ea typeface="Montserrat" pitchFamily="34" charset="-122"/>
                <a:cs typeface="Montserrat" pitchFamily="34" charset="-120"/>
              </a:rPr>
              <a:t>Logistics and Supply Chain</a:t>
            </a:r>
            <a:endParaRPr lang="en-US" sz="1800" dirty="0"/>
          </a:p>
        </p:txBody>
      </p:sp>
      <p:sp>
        <p:nvSpPr>
          <p:cNvPr id="15" name="Text 12"/>
          <p:cNvSpPr/>
          <p:nvPr/>
        </p:nvSpPr>
        <p:spPr>
          <a:xfrm>
            <a:off x="7452717" y="7137559"/>
            <a:ext cx="6535460" cy="586978"/>
          </a:xfrm>
          <a:prstGeom prst="rect">
            <a:avLst/>
          </a:prstGeom>
          <a:noFill/>
          <a:ln/>
        </p:spPr>
        <p:txBody>
          <a:bodyPr wrap="square" lIns="0" tIns="0" rIns="0" bIns="0" rtlCol="0" anchor="t"/>
          <a:lstStyle/>
          <a:p>
            <a:pPr marL="0" indent="0" algn="ctr">
              <a:lnSpc>
                <a:spcPts val="2300"/>
              </a:lnSpc>
              <a:buNone/>
            </a:pPr>
            <a:r>
              <a:rPr lang="en-US" sz="1400" dirty="0">
                <a:solidFill>
                  <a:srgbClr val="DCD7E5"/>
                </a:solidFill>
                <a:latin typeface="Heebo Light" pitchFamily="34" charset="0"/>
                <a:ea typeface="Heebo Light" pitchFamily="34" charset="-122"/>
                <a:cs typeface="Heebo Light" pitchFamily="34" charset="-120"/>
              </a:rPr>
              <a:t>Optimizing delivery routes and managing resources in complex logistics networks.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368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Different Outputs:</a:t>
            </a:r>
            <a:endParaRPr lang="en-US" sz="4450" dirty="0"/>
          </a:p>
        </p:txBody>
      </p:sp>
      <p:pic>
        <p:nvPicPr>
          <p:cNvPr id="3" name="Image 0" descr="preencoded.png"/>
          <p:cNvPicPr>
            <a:picLocks noChangeAspect="1"/>
          </p:cNvPicPr>
          <p:nvPr/>
        </p:nvPicPr>
        <p:blipFill>
          <a:blip r:embed="rId3"/>
          <a:stretch>
            <a:fillRect/>
          </a:stretch>
        </p:blipFill>
        <p:spPr>
          <a:xfrm>
            <a:off x="801291" y="3045262"/>
            <a:ext cx="3122890" cy="3232190"/>
          </a:xfrm>
          <a:prstGeom prst="rect">
            <a:avLst/>
          </a:prstGeom>
        </p:spPr>
      </p:pic>
      <p:pic>
        <p:nvPicPr>
          <p:cNvPr id="4" name="Image 1" descr="preencoded.png"/>
          <p:cNvPicPr>
            <a:picLocks noChangeAspect="1"/>
          </p:cNvPicPr>
          <p:nvPr/>
        </p:nvPicPr>
        <p:blipFill>
          <a:blip r:embed="rId4"/>
          <a:stretch>
            <a:fillRect/>
          </a:stretch>
        </p:blipFill>
        <p:spPr>
          <a:xfrm>
            <a:off x="4105632" y="3045262"/>
            <a:ext cx="3114794" cy="3232190"/>
          </a:xfrm>
          <a:prstGeom prst="rect">
            <a:avLst/>
          </a:prstGeom>
        </p:spPr>
      </p:pic>
      <p:pic>
        <p:nvPicPr>
          <p:cNvPr id="5" name="Image 2" descr="preencoded.png"/>
          <p:cNvPicPr>
            <a:picLocks noChangeAspect="1"/>
          </p:cNvPicPr>
          <p:nvPr/>
        </p:nvPicPr>
        <p:blipFill>
          <a:blip r:embed="rId5"/>
          <a:stretch>
            <a:fillRect/>
          </a:stretch>
        </p:blipFill>
        <p:spPr>
          <a:xfrm>
            <a:off x="7401877" y="3045262"/>
            <a:ext cx="3122890" cy="3232190"/>
          </a:xfrm>
          <a:prstGeom prst="rect">
            <a:avLst/>
          </a:prstGeom>
        </p:spPr>
      </p:pic>
      <p:pic>
        <p:nvPicPr>
          <p:cNvPr id="6" name="Image 3" descr="preencoded.png"/>
          <p:cNvPicPr>
            <a:picLocks noChangeAspect="1"/>
          </p:cNvPicPr>
          <p:nvPr/>
        </p:nvPicPr>
        <p:blipFill>
          <a:blip r:embed="rId6"/>
          <a:stretch>
            <a:fillRect/>
          </a:stretch>
        </p:blipFill>
        <p:spPr>
          <a:xfrm>
            <a:off x="10706219" y="3045262"/>
            <a:ext cx="3122890" cy="3232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969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a:t>
            </a:r>
            <a:endParaRPr lang="en-US" sz="4450" dirty="0"/>
          </a:p>
        </p:txBody>
      </p:sp>
      <p:sp>
        <p:nvSpPr>
          <p:cNvPr id="3" name="Shape 1"/>
          <p:cNvSpPr/>
          <p:nvPr/>
        </p:nvSpPr>
        <p:spPr>
          <a:xfrm>
            <a:off x="793790" y="2259330"/>
            <a:ext cx="2173724" cy="1306949"/>
          </a:xfrm>
          <a:prstGeom prst="roundRect">
            <a:avLst>
              <a:gd name="adj" fmla="val 7289"/>
            </a:avLst>
          </a:prstGeom>
          <a:solidFill>
            <a:srgbClr val="31136C"/>
          </a:solidFill>
          <a:ln w="7620">
            <a:solidFill>
              <a:srgbClr val="4A2C85"/>
            </a:solidFill>
            <a:prstDash val="solid"/>
          </a:ln>
        </p:spPr>
      </p:sp>
      <p:sp>
        <p:nvSpPr>
          <p:cNvPr id="4" name="Text 2"/>
          <p:cNvSpPr/>
          <p:nvPr/>
        </p:nvSpPr>
        <p:spPr>
          <a:xfrm>
            <a:off x="1028224" y="2686050"/>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3"/>
          <p:cNvSpPr/>
          <p:nvPr/>
        </p:nvSpPr>
        <p:spPr>
          <a:xfrm>
            <a:off x="3194328" y="2486144"/>
            <a:ext cx="3465671"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Multi-Agent Maze Solver</a:t>
            </a:r>
            <a:endParaRPr lang="en-US" sz="2200" dirty="0"/>
          </a:p>
        </p:txBody>
      </p:sp>
      <p:sp>
        <p:nvSpPr>
          <p:cNvPr id="6" name="Text 4"/>
          <p:cNvSpPr/>
          <p:nvPr/>
        </p:nvSpPr>
        <p:spPr>
          <a:xfrm>
            <a:off x="3194328" y="2976563"/>
            <a:ext cx="9493210"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Provides a valuable framework for understanding and solving multi-agent pathfinding problems.</a:t>
            </a:r>
            <a:endParaRPr lang="en-US" sz="1750" dirty="0"/>
          </a:p>
        </p:txBody>
      </p:sp>
      <p:sp>
        <p:nvSpPr>
          <p:cNvPr id="7" name="Shape 5"/>
          <p:cNvSpPr/>
          <p:nvPr/>
        </p:nvSpPr>
        <p:spPr>
          <a:xfrm>
            <a:off x="3080861" y="3551039"/>
            <a:ext cx="10642402" cy="15240"/>
          </a:xfrm>
          <a:prstGeom prst="roundRect">
            <a:avLst>
              <a:gd name="adj" fmla="val 625116"/>
            </a:avLst>
          </a:prstGeom>
          <a:solidFill>
            <a:srgbClr val="4A2C85"/>
          </a:solidFill>
          <a:ln/>
        </p:spPr>
      </p:sp>
      <p:sp>
        <p:nvSpPr>
          <p:cNvPr id="8" name="Shape 6"/>
          <p:cNvSpPr/>
          <p:nvPr/>
        </p:nvSpPr>
        <p:spPr>
          <a:xfrm>
            <a:off x="793790" y="3679627"/>
            <a:ext cx="4347567" cy="1669852"/>
          </a:xfrm>
          <a:prstGeom prst="roundRect">
            <a:avLst>
              <a:gd name="adj" fmla="val 5705"/>
            </a:avLst>
          </a:prstGeom>
          <a:solidFill>
            <a:srgbClr val="31136C"/>
          </a:solidFill>
          <a:ln w="7620">
            <a:solidFill>
              <a:srgbClr val="4A2C85"/>
            </a:solidFill>
            <a:prstDash val="solid"/>
          </a:ln>
        </p:spPr>
      </p:sp>
      <p:sp>
        <p:nvSpPr>
          <p:cNvPr id="9" name="Text 7"/>
          <p:cNvSpPr/>
          <p:nvPr/>
        </p:nvSpPr>
        <p:spPr>
          <a:xfrm>
            <a:off x="1028224" y="4287798"/>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CBS Algorithm</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Offers a powerful and efficient solution for finding optimal paths in complex environments.</a:t>
            </a:r>
            <a:endParaRPr lang="en-US" sz="1750" dirty="0"/>
          </a:p>
        </p:txBody>
      </p:sp>
      <p:sp>
        <p:nvSpPr>
          <p:cNvPr id="12" name="Shape 10"/>
          <p:cNvSpPr/>
          <p:nvPr/>
        </p:nvSpPr>
        <p:spPr>
          <a:xfrm>
            <a:off x="5254704" y="5334238"/>
            <a:ext cx="8468558" cy="15240"/>
          </a:xfrm>
          <a:prstGeom prst="roundRect">
            <a:avLst>
              <a:gd name="adj" fmla="val 625116"/>
            </a:avLst>
          </a:prstGeom>
          <a:solidFill>
            <a:srgbClr val="4A2C85"/>
          </a:solidFill>
          <a:ln/>
        </p:spPr>
      </p:sp>
      <p:sp>
        <p:nvSpPr>
          <p:cNvPr id="13" name="Shape 11"/>
          <p:cNvSpPr/>
          <p:nvPr/>
        </p:nvSpPr>
        <p:spPr>
          <a:xfrm>
            <a:off x="793790" y="5462826"/>
            <a:ext cx="6521410" cy="1669852"/>
          </a:xfrm>
          <a:prstGeom prst="roundRect">
            <a:avLst>
              <a:gd name="adj" fmla="val 5705"/>
            </a:avLst>
          </a:prstGeom>
          <a:solidFill>
            <a:srgbClr val="31136C"/>
          </a:solidFill>
          <a:ln w="7620">
            <a:solidFill>
              <a:srgbClr val="4A2C85"/>
            </a:solidFill>
            <a:prstDash val="solid"/>
          </a:ln>
        </p:spPr>
      </p:sp>
      <p:sp>
        <p:nvSpPr>
          <p:cNvPr id="14" name="Text 12"/>
          <p:cNvSpPr/>
          <p:nvPr/>
        </p:nvSpPr>
        <p:spPr>
          <a:xfrm>
            <a:off x="1028224" y="6070997"/>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Future Research</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Further exploration of advanced AI techniques and the development of more sophisticated agents.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580</Words>
  <Application>Microsoft Office PowerPoint</Application>
  <PresentationFormat>Custom</PresentationFormat>
  <Paragraphs>82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Microsoft YaHei</vt:lpstr>
      <vt:lpstr>Arial</vt:lpstr>
      <vt:lpstr>Microsoft Tai Le</vt:lpstr>
      <vt:lpstr>Heebo Light</vt:lpstr>
      <vt:lpstr>Montserrat</vt:lpstr>
      <vt:lpstr>Microsoft New Tai 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chandrakanth sravan</cp:lastModifiedBy>
  <cp:revision>3</cp:revision>
  <dcterms:created xsi:type="dcterms:W3CDTF">2024-12-08T15:21:48Z</dcterms:created>
  <dcterms:modified xsi:type="dcterms:W3CDTF">2024-12-09T05:08:37Z</dcterms:modified>
</cp:coreProperties>
</file>